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8" r:id="rId3"/>
    <p:sldId id="269" r:id="rId4"/>
    <p:sldId id="270" r:id="rId5"/>
    <p:sldId id="271" r:id="rId6"/>
    <p:sldId id="265" r:id="rId7"/>
    <p:sldId id="267" r:id="rId8"/>
    <p:sldId id="274"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Eaton" initials="CE" lastIdx="1" clrIdx="0">
    <p:extLst>
      <p:ext uri="{19B8F6BF-5375-455C-9EA6-DF929625EA0E}">
        <p15:presenceInfo xmlns:p15="http://schemas.microsoft.com/office/powerpoint/2012/main" userId="S::eatonc@sunysuffolk.edu::09814baa-3dfb-4dde-b688-37802811b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8"/>
    <p:restoredTop sz="94664"/>
  </p:normalViewPr>
  <p:slideViewPr>
    <p:cSldViewPr snapToGrid="0" snapToObjects="1">
      <p:cViewPr varScale="1">
        <p:scale>
          <a:sx n="119" d="100"/>
          <a:sy n="119" d="100"/>
        </p:scale>
        <p:origin x="22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FC3C7B-6465-A840-9502-0C784BFDD3B3}" type="datetimeFigureOut">
              <a:rPr lang="en-US" smtClean="0"/>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94394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98421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49170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C3C7B-6465-A840-9502-0C784BFDD3B3}" type="datetimeFigureOut">
              <a:rPr lang="en-US" smtClean="0"/>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91850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C3C7B-6465-A840-9502-0C784BFDD3B3}" type="datetimeFigureOut">
              <a:rPr lang="en-US" smtClean="0"/>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75239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C3C7B-6465-A840-9502-0C784BFDD3B3}" type="datetimeFigureOut">
              <a:rPr lang="en-US" smtClean="0"/>
              <a:t>9/4/24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47461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C3C7B-6465-A840-9502-0C784BFDD3B3}" type="datetimeFigureOut">
              <a:rPr lang="en-US" smtClean="0"/>
              <a:t>9/4/24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20539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C3C7B-6465-A840-9502-0C784BFDD3B3}" type="datetimeFigureOut">
              <a:rPr lang="en-US" smtClean="0"/>
              <a:t>9/4/24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26409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C3C7B-6465-A840-9502-0C784BFDD3B3}" type="datetimeFigureOut">
              <a:rPr lang="en-US" smtClean="0"/>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41154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C3C7B-6465-A840-9502-0C784BFDD3B3}" type="datetimeFigureOut">
              <a:rPr lang="en-US" smtClean="0"/>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84399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C3C7B-6465-A840-9502-0C784BFDD3B3}" type="datetimeFigureOut">
              <a:rPr lang="en-US" smtClean="0"/>
              <a:t>9/4/24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A754-9AF4-654B-9F79-BD5C701829AE}"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unysuffolk.edu/about-suffolk/office-of-planning-and-institutional-effectiveness/strategic-plan/2022-2027/"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unysuffolk.edu/about-suffolk/office-of-planning-and-institutional-effectiveness/strategic-plan/2022-202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124754"/>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3600" b="1" dirty="0">
              <a:latin typeface="Avenir Next" panose="020B0503020202020204" pitchFamily="34" charset="0"/>
            </a:endParaRPr>
          </a:p>
          <a:p>
            <a:pPr lvl="1"/>
            <a:r>
              <a:rPr lang="en-US" sz="2000" dirty="0">
                <a:latin typeface="Avenir Next" panose="020B0503020202020204" pitchFamily="34" charset="0"/>
              </a:rPr>
              <a:t>Sabbatical leaves are awards </a:t>
            </a:r>
            <a:r>
              <a:rPr lang="en-US" sz="2000" b="1" dirty="0">
                <a:solidFill>
                  <a:srgbClr val="941100"/>
                </a:solidFill>
                <a:latin typeface="Avenir Next" panose="020B0503020202020204" pitchFamily="34" charset="0"/>
              </a:rPr>
              <a:t>made by the President </a:t>
            </a:r>
            <a:r>
              <a:rPr lang="en-US" sz="2000" dirty="0">
                <a:latin typeface="Avenir Next" panose="020B0503020202020204" pitchFamily="34" charset="0"/>
              </a:rPr>
              <a:t>to those </a:t>
            </a:r>
            <a:br>
              <a:rPr lang="en-US" sz="2000" dirty="0">
                <a:latin typeface="Avenir Next" panose="020B0503020202020204" pitchFamily="34" charset="0"/>
              </a:rPr>
            </a:br>
            <a:r>
              <a:rPr lang="en-US" sz="2000" b="1" dirty="0">
                <a:solidFill>
                  <a:srgbClr val="941100"/>
                </a:solidFill>
                <a:latin typeface="Avenir Next" panose="020B0503020202020204" pitchFamily="34" charset="0"/>
              </a:rPr>
              <a:t>eligible members </a:t>
            </a:r>
            <a:r>
              <a:rPr lang="en-US" sz="2000" dirty="0">
                <a:latin typeface="Avenir Next" panose="020B0503020202020204" pitchFamily="34" charset="0"/>
              </a:rPr>
              <a:t>of the faculty who propose </a:t>
            </a:r>
            <a:r>
              <a:rPr lang="en-US" sz="2000" b="1" dirty="0">
                <a:solidFill>
                  <a:srgbClr val="941100"/>
                </a:solidFill>
                <a:latin typeface="Avenir Next" panose="020B0503020202020204" pitchFamily="34" charset="0"/>
              </a:rPr>
              <a:t>projects relevant to their primary discipline</a:t>
            </a:r>
            <a:r>
              <a:rPr lang="en-US" sz="2000" dirty="0">
                <a:latin typeface="Avenir Next" panose="020B0503020202020204" pitchFamily="34" charset="0"/>
              </a:rPr>
              <a:t>, which will enhance their professional competence and will enrich their teaching and/or service to the institution upon their return to the College. </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Sabbatical leaves may be granted for one or more of the following: a comprehensive graduate program; </a:t>
            </a:r>
            <a:r>
              <a:rPr lang="en-US" sz="2000" b="1" dirty="0">
                <a:solidFill>
                  <a:srgbClr val="941100"/>
                </a:solidFill>
                <a:latin typeface="Avenir Next" panose="020B0503020202020204" pitchFamily="34" charset="0"/>
              </a:rPr>
              <a:t>writing a significant work for publication</a:t>
            </a:r>
            <a:r>
              <a:rPr lang="en-US" sz="2000" dirty="0">
                <a:latin typeface="Avenir Next" panose="020B0503020202020204" pitchFamily="34" charset="0"/>
              </a:rPr>
              <a:t>; doing a </a:t>
            </a:r>
            <a:r>
              <a:rPr lang="en-US" sz="2000" b="1" dirty="0">
                <a:solidFill>
                  <a:srgbClr val="941100"/>
                </a:solidFill>
                <a:latin typeface="Avenir Next" panose="020B0503020202020204" pitchFamily="34" charset="0"/>
              </a:rPr>
              <a:t>significant research project or dissertation</a:t>
            </a:r>
            <a:r>
              <a:rPr lang="en-US" sz="2000" dirty="0">
                <a:latin typeface="Avenir Next" panose="020B0503020202020204" pitchFamily="34" charset="0"/>
              </a:rPr>
              <a:t> that complies with the permitted purposes for a sabbatical and is within the context of professional review; </a:t>
            </a:r>
            <a:r>
              <a:rPr lang="en-US" sz="2000" b="1" dirty="0">
                <a:solidFill>
                  <a:srgbClr val="941100"/>
                </a:solidFill>
                <a:latin typeface="Avenir Next" panose="020B0503020202020204" pitchFamily="34" charset="0"/>
              </a:rPr>
              <a:t>developing a new curriculum or program</a:t>
            </a:r>
            <a:r>
              <a:rPr lang="en-US" sz="2000" dirty="0">
                <a:latin typeface="Avenir Next" panose="020B0503020202020204" pitchFamily="34" charset="0"/>
              </a:rPr>
              <a:t> which is consistent with College plans; or </a:t>
            </a:r>
            <a:r>
              <a:rPr lang="en-US" sz="2000" b="1" dirty="0">
                <a:solidFill>
                  <a:srgbClr val="941100"/>
                </a:solidFill>
                <a:latin typeface="Avenir Next" panose="020B0503020202020204" pitchFamily="34" charset="0"/>
              </a:rPr>
              <a:t>other significant academic or intellectual projects</a:t>
            </a:r>
            <a:r>
              <a:rPr lang="en-US" sz="2000" dirty="0">
                <a:latin typeface="Avenir Next" panose="020B0503020202020204" pitchFamily="34" charset="0"/>
              </a:rPr>
              <a:t>.</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1671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58785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0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Eligible after 6 years</a:t>
            </a:r>
            <a:r>
              <a:rPr lang="en-US" sz="2000" dirty="0">
                <a:latin typeface="Avenir Next" panose="020B0503020202020204" pitchFamily="34" charset="0"/>
              </a:rPr>
              <a:t> of full-time service since joining the faculty (for a first sabbatical) or since returning from a previous sabbatical (for a second or later sabbatical). </a:t>
            </a:r>
            <a:r>
              <a:rPr lang="en-US" sz="2000" i="1" dirty="0">
                <a:latin typeface="Avenir Next" panose="020B0503020202020204" pitchFamily="34" charset="0"/>
              </a:rPr>
              <a:t>If your last sabbatical was 7 years ago, you're eligible</a:t>
            </a:r>
            <a:r>
              <a:rPr lang="en-US" sz="2000" dirty="0">
                <a:latin typeface="Avenir Next" panose="020B0503020202020204" pitchFamily="34" charset="0"/>
              </a:rPr>
              <a:t>.</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One semester at full pay or one year at half pay</a:t>
            </a:r>
            <a:r>
              <a:rPr lang="en-US" sz="2000" dirty="0">
                <a:latin typeface="Avenir Next" panose="020B0503020202020204" pitchFamily="34" charset="0"/>
              </a:rPr>
              <a:t>. Twelve-month counselors see provision 4.c.3. Some limitations if there’s undue impact on a department or area (but not if you’re a one-person department); see provision 4.c.4.</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Released from your full-time work duties</a:t>
            </a:r>
            <a:r>
              <a:rPr lang="en-US" sz="2000" dirty="0">
                <a:latin typeface="Avenir Next" panose="020B0503020202020204" pitchFamily="34" charset="0"/>
              </a:rPr>
              <a:t>; you may still serve on committees or advise a student club, etc., if you wish.</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Contractual timeline </a:t>
            </a:r>
            <a:r>
              <a:rPr lang="en-US" sz="2000" dirty="0">
                <a:latin typeface="Avenir Next" panose="020B0503020202020204" pitchFamily="34" charset="0"/>
              </a:rPr>
              <a:t>(provision 4.d.1): College brief goes out by September 15, applications due by October 15, committee typically meets by end of December, and committee recommendations are acted upon by the president by January 15.</a:t>
            </a:r>
          </a:p>
        </p:txBody>
      </p:sp>
      <p:pic>
        <p:nvPicPr>
          <p:cNvPr id="5" name="Picture 4">
            <a:extLst>
              <a:ext uri="{FF2B5EF4-FFF2-40B4-BE49-F238E27FC236}">
                <a16:creationId xmlns:a16="http://schemas.microsoft.com/office/drawing/2014/main" id="{07A8E541-AA4E-9F45-9A4A-FB3C48EE4623}"/>
              </a:ext>
            </a:extLst>
          </p:cNvPr>
          <p:cNvPicPr>
            <a:picLocks noChangeAspect="1"/>
          </p:cNvPicPr>
          <p:nvPr/>
        </p:nvPicPr>
        <p:blipFill>
          <a:blip r:embed="rId3"/>
          <a:srcRect/>
          <a:stretch/>
        </p:blipFill>
        <p:spPr>
          <a:xfrm>
            <a:off x="8987043" y="433531"/>
            <a:ext cx="2548939" cy="1750272"/>
          </a:xfrm>
          <a:prstGeom prst="rect">
            <a:avLst/>
          </a:prstGeom>
        </p:spPr>
      </p:pic>
    </p:spTree>
    <p:extLst>
      <p:ext uri="{BB962C8B-B14F-4D97-AF65-F5344CB8AC3E}">
        <p14:creationId xmlns:p14="http://schemas.microsoft.com/office/powerpoint/2010/main" val="384781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170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Application requirements (provision 4.d.2-3): </a:t>
            </a:r>
          </a:p>
          <a:p>
            <a:pPr lvl="1"/>
            <a:endParaRPr lang="en-US" sz="2000" b="1" dirty="0">
              <a:solidFill>
                <a:srgbClr val="941100"/>
              </a:solidFill>
              <a:latin typeface="Avenir Next" panose="020B0503020202020204" pitchFamily="34" charset="0"/>
            </a:endParaRPr>
          </a:p>
          <a:p>
            <a:pPr lvl="2"/>
            <a:r>
              <a:rPr lang="en-US" sz="1850" dirty="0">
                <a:latin typeface="Avenir Next" panose="020B0503020202020204" pitchFamily="34" charset="0"/>
              </a:rPr>
              <a:t>Applications shall include the submission of a statement of purpose that demonstrates </a:t>
            </a:r>
            <a:r>
              <a:rPr lang="en-US" sz="1850" b="1" dirty="0">
                <a:solidFill>
                  <a:srgbClr val="941100"/>
                </a:solidFill>
                <a:latin typeface="Avenir Next" panose="020B0503020202020204" pitchFamily="34" charset="0"/>
              </a:rPr>
              <a:t>individual professional growth or a benefit to a College program</a:t>
            </a:r>
            <a:r>
              <a:rPr lang="en-US" sz="1850" dirty="0">
                <a:latin typeface="Avenir Next" panose="020B0503020202020204" pitchFamily="34" charset="0"/>
              </a:rPr>
              <a:t>. Individual professional growth shall be defined as pursuit of knowledge related to the faculty member's discipline or duties at the College, to the teaching profession, or to an approved retraining program. The Sabbatical Committee, by majority vote, may also require additional information from the applicant.</a:t>
            </a:r>
          </a:p>
          <a:p>
            <a:pPr lvl="2"/>
            <a:br>
              <a:rPr lang="en-US" sz="1850" dirty="0">
                <a:latin typeface="Avenir Next" panose="020B0503020202020204" pitchFamily="34" charset="0"/>
              </a:rPr>
            </a:br>
            <a:r>
              <a:rPr lang="en-US" sz="1850" dirty="0">
                <a:latin typeface="Avenir Next" panose="020B0503020202020204" pitchFamily="34" charset="0"/>
              </a:rPr>
              <a:t>In addition to existing criteria, the applicant must demonstrate that the sabbatical proposal will</a:t>
            </a:r>
            <a:r>
              <a:rPr lang="en-US" sz="1850" b="1" dirty="0">
                <a:solidFill>
                  <a:srgbClr val="C00000"/>
                </a:solidFill>
                <a:latin typeface="Avenir Next" panose="020B0503020202020204" pitchFamily="34" charset="0"/>
              </a:rPr>
              <a:t> </a:t>
            </a:r>
            <a:r>
              <a:rPr lang="en-US" sz="1850" b="1" dirty="0">
                <a:solidFill>
                  <a:srgbClr val="941100"/>
                </a:solidFill>
                <a:latin typeface="Avenir Next" panose="020B0503020202020204" pitchFamily="34" charset="0"/>
              </a:rPr>
              <a:t>involve activity at least equivalent to a full-time teaching/workload </a:t>
            </a:r>
            <a:r>
              <a:rPr lang="en-US" sz="1850" dirty="0">
                <a:latin typeface="Avenir Next" panose="020B0503020202020204" pitchFamily="34" charset="0"/>
              </a:rPr>
              <a:t>and is </a:t>
            </a:r>
            <a:r>
              <a:rPr lang="en-US" sz="1850" b="1" u="sng" dirty="0">
                <a:solidFill>
                  <a:srgbClr val="941100"/>
                </a:solidFill>
                <a:latin typeface="Avenir Next" panose="020B0503020202020204" pitchFamily="34" charset="0"/>
              </a:rPr>
              <a:t>beyond</a:t>
            </a:r>
            <a:r>
              <a:rPr lang="en-US" sz="1850" b="1" dirty="0">
                <a:solidFill>
                  <a:srgbClr val="941100"/>
                </a:solidFill>
                <a:latin typeface="Avenir Next" panose="020B0503020202020204" pitchFamily="34" charset="0"/>
              </a:rPr>
              <a:t> the professional activity expected to be performed concurrent with full-time duties</a:t>
            </a:r>
            <a:r>
              <a:rPr lang="en-US" sz="1850" dirty="0">
                <a:latin typeface="Avenir Next" panose="020B0503020202020204" pitchFamily="34" charset="0"/>
              </a:rPr>
              <a:t>.</a:t>
            </a:r>
          </a:p>
        </p:txBody>
      </p:sp>
      <p:pic>
        <p:nvPicPr>
          <p:cNvPr id="5" name="Picture 4">
            <a:extLst>
              <a:ext uri="{FF2B5EF4-FFF2-40B4-BE49-F238E27FC236}">
                <a16:creationId xmlns:a16="http://schemas.microsoft.com/office/drawing/2014/main" id="{54635619-A342-3A49-8D07-A2D7A97CB0DB}"/>
              </a:ext>
            </a:extLst>
          </p:cNvPr>
          <p:cNvPicPr>
            <a:picLocks noChangeAspect="1"/>
          </p:cNvPicPr>
          <p:nvPr/>
        </p:nvPicPr>
        <p:blipFill>
          <a:blip r:embed="rId3"/>
          <a:srcRect/>
          <a:stretch/>
        </p:blipFill>
        <p:spPr>
          <a:xfrm>
            <a:off x="8976285" y="436852"/>
            <a:ext cx="2548939" cy="1750272"/>
          </a:xfrm>
          <a:prstGeom prst="rect">
            <a:avLst/>
          </a:prstGeom>
        </p:spPr>
      </p:pic>
    </p:spTree>
    <p:extLst>
      <p:ext uri="{BB962C8B-B14F-4D97-AF65-F5344CB8AC3E}">
        <p14:creationId xmlns:p14="http://schemas.microsoft.com/office/powerpoint/2010/main" val="135613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8628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Faculty obligations (provision 4.e.1-3): </a:t>
            </a:r>
          </a:p>
          <a:p>
            <a:pPr lvl="1"/>
            <a:endParaRPr lang="en-US" sz="1200" b="1" dirty="0">
              <a:solidFill>
                <a:srgbClr val="941100"/>
              </a:solidFill>
              <a:latin typeface="Avenir Next" panose="020B0503020202020204" pitchFamily="34" charset="0"/>
            </a:endParaRPr>
          </a:p>
          <a:p>
            <a:pPr lvl="2"/>
            <a:r>
              <a:rPr lang="en-US" sz="1850" dirty="0">
                <a:latin typeface="Avenir Next" panose="020B0503020202020204" pitchFamily="34" charset="0"/>
              </a:rPr>
              <a:t>Faculty must complete the sabbatical as awarded or as modified with committee approval.</a:t>
            </a:r>
            <a:br>
              <a:rPr lang="en-US" sz="1850" dirty="0">
                <a:latin typeface="Avenir Next" panose="020B0503020202020204" pitchFamily="34" charset="0"/>
              </a:rPr>
            </a:br>
            <a:br>
              <a:rPr lang="en-US" sz="1000" dirty="0">
                <a:latin typeface="Avenir Next" panose="020B0503020202020204" pitchFamily="34" charset="0"/>
              </a:rPr>
            </a:br>
            <a:r>
              <a:rPr lang="en-US" sz="1850" dirty="0">
                <a:latin typeface="Avenir Next" panose="020B0503020202020204" pitchFamily="34" charset="0"/>
              </a:rPr>
              <a:t>Failure to complete the sabbatical will result in the faculty member having to repay the college their one semester of pay or their full year of half pay. </a:t>
            </a:r>
            <a:br>
              <a:rPr lang="en-US" sz="1850" dirty="0">
                <a:latin typeface="Avenir Next" panose="020B0503020202020204" pitchFamily="34" charset="0"/>
              </a:rPr>
            </a:br>
            <a:br>
              <a:rPr lang="en-US" sz="1000" dirty="0">
                <a:latin typeface="Avenir Next" panose="020B0503020202020204" pitchFamily="34" charset="0"/>
              </a:rPr>
            </a:br>
            <a:r>
              <a:rPr lang="en-US" sz="1850" dirty="0">
                <a:latin typeface="Avenir Next" panose="020B0503020202020204" pitchFamily="34" charset="0"/>
              </a:rPr>
              <a:t>Faculty must continue in their full-time position for a minimum of one year following the completion of the sabbatical. </a:t>
            </a:r>
          </a:p>
          <a:p>
            <a:pPr lvl="2"/>
            <a:endParaRPr lang="en-US" sz="1100" dirty="0">
              <a:latin typeface="Avenir Next" panose="020B0503020202020204" pitchFamily="34" charset="0"/>
            </a:endParaRPr>
          </a:p>
          <a:p>
            <a:pPr lvl="1"/>
            <a:r>
              <a:rPr lang="en-US" sz="1850" dirty="0">
                <a:latin typeface="Avenir Next" panose="020B0503020202020204" pitchFamily="34" charset="0"/>
              </a:rPr>
              <a:t>Also: </a:t>
            </a:r>
            <a:r>
              <a:rPr lang="en-US" sz="1850" b="1" dirty="0">
                <a:solidFill>
                  <a:srgbClr val="941100"/>
                </a:solidFill>
                <a:latin typeface="Avenir Next" panose="020B0503020202020204" pitchFamily="34" charset="0"/>
              </a:rPr>
              <a:t>Faculty must provide a written report within 8 weeks of return from sabbatical </a:t>
            </a:r>
            <a:r>
              <a:rPr lang="en-US" sz="1850" dirty="0">
                <a:latin typeface="Avenir Next" panose="020B0503020202020204" pitchFamily="34" charset="0"/>
              </a:rPr>
              <a:t>documenting the completion of the work in the approved application. E.g., if you write a dissertation or book, you </a:t>
            </a:r>
            <a:r>
              <a:rPr lang="en-US" sz="1850" u="sng" dirty="0">
                <a:latin typeface="Avenir Next" panose="020B0503020202020204" pitchFamily="34" charset="0"/>
              </a:rPr>
              <a:t>must</a:t>
            </a:r>
            <a:r>
              <a:rPr lang="en-US" sz="1850" dirty="0">
                <a:latin typeface="Avenir Next" panose="020B0503020202020204" pitchFamily="34" charset="0"/>
              </a:rPr>
              <a:t> submit the dissertation or book (not just a summary of those). To approve your report, the committee needs to see your final product in some fashion.</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300305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170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Committee (provision 4.f.1-4): </a:t>
            </a:r>
          </a:p>
          <a:p>
            <a:pPr lvl="1"/>
            <a:endParaRPr lang="en-US" sz="2000" b="1" dirty="0">
              <a:solidFill>
                <a:srgbClr val="941100"/>
              </a:solidFill>
              <a:latin typeface="Avenir Next" panose="020B0503020202020204" pitchFamily="34" charset="0"/>
            </a:endParaRPr>
          </a:p>
          <a:p>
            <a:pPr lvl="2"/>
            <a:r>
              <a:rPr lang="en-US" sz="1850" dirty="0">
                <a:latin typeface="Avenir Next" panose="020B0503020202020204" pitchFamily="34" charset="0"/>
              </a:rPr>
              <a:t>Consists of </a:t>
            </a:r>
            <a:r>
              <a:rPr lang="en-US" sz="1850" b="1" dirty="0">
                <a:solidFill>
                  <a:srgbClr val="941100"/>
                </a:solidFill>
                <a:latin typeface="Avenir Next" panose="020B0503020202020204" pitchFamily="34" charset="0"/>
              </a:rPr>
              <a:t>4 FA members appointed by FA president and 4 administrators appointed by college president</a:t>
            </a:r>
            <a:r>
              <a:rPr lang="en-US" sz="1850" dirty="0">
                <a:latin typeface="Avenir Next" panose="020B0503020202020204" pitchFamily="34" charset="0"/>
              </a:rPr>
              <a:t>. </a:t>
            </a:r>
            <a:r>
              <a:rPr lang="en-US" sz="1850" b="1" dirty="0">
                <a:solidFill>
                  <a:srgbClr val="941100"/>
                </a:solidFill>
                <a:latin typeface="Avenir Next" panose="020B0503020202020204" pitchFamily="34" charset="0"/>
              </a:rPr>
              <a:t>Co-chairs are FA Secretary and VPAA who are non-voting </a:t>
            </a:r>
            <a:r>
              <a:rPr lang="en-US" sz="1850" dirty="0">
                <a:latin typeface="Avenir Next" panose="020B0503020202020204" pitchFamily="34" charset="0"/>
              </a:rPr>
              <a:t>members.</a:t>
            </a:r>
          </a:p>
          <a:p>
            <a:pPr lvl="2"/>
            <a:endParaRPr lang="en-US" sz="1850" dirty="0">
              <a:latin typeface="Avenir Next" panose="020B0503020202020204" pitchFamily="34" charset="0"/>
            </a:endParaRPr>
          </a:p>
          <a:p>
            <a:pPr lvl="2"/>
            <a:r>
              <a:rPr lang="en-US" sz="1850" dirty="0">
                <a:latin typeface="Avenir Next" panose="020B0503020202020204" pitchFamily="34" charset="0"/>
              </a:rPr>
              <a:t>Committee reviews blind applications and </a:t>
            </a:r>
            <a:r>
              <a:rPr lang="en-US" sz="1850" b="1" dirty="0">
                <a:solidFill>
                  <a:srgbClr val="941100"/>
                </a:solidFill>
                <a:latin typeface="Avenir Next" panose="020B0503020202020204" pitchFamily="34" charset="0"/>
              </a:rPr>
              <a:t>bases decisions on </a:t>
            </a:r>
            <a:r>
              <a:rPr lang="en-US" sz="1850" b="1" u="sng" dirty="0">
                <a:solidFill>
                  <a:srgbClr val="941100"/>
                </a:solidFill>
                <a:latin typeface="Avenir Next" panose="020B0503020202020204" pitchFamily="34" charset="0"/>
              </a:rPr>
              <a:t>merit</a:t>
            </a:r>
            <a:r>
              <a:rPr lang="en-US" sz="1850" b="1" dirty="0">
                <a:solidFill>
                  <a:srgbClr val="941100"/>
                </a:solidFill>
                <a:latin typeface="Avenir Next" panose="020B0503020202020204" pitchFamily="34" charset="0"/>
              </a:rPr>
              <a:t> </a:t>
            </a:r>
            <a:r>
              <a:rPr lang="en-US" sz="1850" dirty="0">
                <a:latin typeface="Avenir Next" panose="020B0503020202020204" pitchFamily="34" charset="0"/>
              </a:rPr>
              <a:t>by majority vote.</a:t>
            </a:r>
          </a:p>
          <a:p>
            <a:pPr lvl="2"/>
            <a:endParaRPr lang="en-US" sz="1850" dirty="0">
              <a:latin typeface="Avenir Next" panose="020B0503020202020204" pitchFamily="34" charset="0"/>
            </a:endParaRPr>
          </a:p>
          <a:p>
            <a:pPr lvl="2"/>
            <a:r>
              <a:rPr lang="en-US" sz="1850" dirty="0">
                <a:latin typeface="Avenir Next" panose="020B0503020202020204" pitchFamily="34" charset="0"/>
              </a:rPr>
              <a:t>Committee may approve up to 9 full-year and 9 semester sabbaticals each year (provision 4.a.1), but not if there aren’t enough to meet the merit criteria.</a:t>
            </a:r>
            <a:br>
              <a:rPr lang="en-US" sz="1850" dirty="0">
                <a:latin typeface="Avenir Next" panose="020B0503020202020204" pitchFamily="34" charset="0"/>
              </a:rPr>
            </a:br>
            <a:br>
              <a:rPr lang="en-US" sz="1850" dirty="0">
                <a:latin typeface="Avenir Next" panose="020B0503020202020204" pitchFamily="34" charset="0"/>
              </a:rPr>
            </a:br>
            <a:r>
              <a:rPr lang="en-US" sz="1850" dirty="0">
                <a:latin typeface="Avenir Next" panose="020B0503020202020204" pitchFamily="34" charset="0"/>
              </a:rPr>
              <a:t>Committee makes </a:t>
            </a:r>
            <a:r>
              <a:rPr lang="en-US" sz="1850" b="1" dirty="0">
                <a:solidFill>
                  <a:srgbClr val="941100"/>
                </a:solidFill>
                <a:latin typeface="Avenir Next" panose="020B0503020202020204" pitchFamily="34" charset="0"/>
              </a:rPr>
              <a:t>recommendation to college president </a:t>
            </a:r>
            <a:r>
              <a:rPr lang="en-US" sz="1850" dirty="0">
                <a:latin typeface="Avenir Next" panose="020B0503020202020204" pitchFamily="34" charset="0"/>
              </a:rPr>
              <a:t>who ultimately decides which applications will be awarded sabbaticals. </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322652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6032421"/>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dirty="0"/>
          </a:p>
          <a:p>
            <a:pPr lvl="1"/>
            <a:r>
              <a:rPr lang="en-US" sz="2400" b="1" u="sng" dirty="0">
                <a:solidFill>
                  <a:srgbClr val="941100"/>
                </a:solidFill>
                <a:latin typeface="Avenir Next" panose="020B0503020202020204" pitchFamily="34" charset="0"/>
              </a:rPr>
              <a:t>Info &amp; Advice</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Submit your application to to Michele </a:t>
            </a:r>
            <a:r>
              <a:rPr lang="en-US" sz="2000" dirty="0" err="1">
                <a:latin typeface="Avenir Next" panose="020B0503020202020204" pitchFamily="34" charset="0"/>
              </a:rPr>
              <a:t>Glavich</a:t>
            </a:r>
            <a:br>
              <a:rPr lang="en-US" sz="2000" dirty="0">
                <a:latin typeface="Avenir Next" panose="020B0503020202020204" pitchFamily="34" charset="0"/>
              </a:rPr>
            </a:br>
            <a:r>
              <a:rPr lang="en-US" sz="2000" dirty="0">
                <a:latin typeface="Avenir Next" panose="020B0503020202020204" pitchFamily="34" charset="0"/>
              </a:rPr>
              <a:t>(</a:t>
            </a:r>
            <a:r>
              <a:rPr lang="en-US" sz="2000" dirty="0" err="1">
                <a:solidFill>
                  <a:srgbClr val="0432FF"/>
                </a:solidFill>
                <a:latin typeface="Avenir Next" panose="020B0503020202020204" pitchFamily="34" charset="0"/>
              </a:rPr>
              <a:t>glavicm@sunysuffolk.edu</a:t>
            </a:r>
            <a:r>
              <a:rPr lang="en-US" sz="2000" dirty="0">
                <a:latin typeface="Avenir Next" panose="020B0503020202020204" pitchFamily="34" charset="0"/>
              </a:rPr>
              <a:t>) in VPAA office </a:t>
            </a:r>
            <a:br>
              <a:rPr lang="en-US" sz="2000" dirty="0">
                <a:latin typeface="Avenir Next" panose="020B0503020202020204" pitchFamily="34" charset="0"/>
              </a:rPr>
            </a:br>
            <a:r>
              <a:rPr lang="en-US" sz="2000" dirty="0">
                <a:latin typeface="Avenir Next" panose="020B0503020202020204" pitchFamily="34" charset="0"/>
              </a:rPr>
              <a:t>with a cc: to me (</a:t>
            </a:r>
            <a:r>
              <a:rPr lang="en-US" sz="2000" dirty="0" err="1">
                <a:solidFill>
                  <a:srgbClr val="0432FF"/>
                </a:solidFill>
                <a:latin typeface="Avenir Next" panose="020B0503020202020204" pitchFamily="34" charset="0"/>
              </a:rPr>
              <a:t>cynthia@fascc.org</a:t>
            </a:r>
            <a:r>
              <a:rPr lang="en-US" sz="2000" dirty="0">
                <a:latin typeface="Avenir Next" panose="020B0503020202020204" pitchFamily="34" charset="0"/>
              </a:rPr>
              <a:t>) </a:t>
            </a:r>
            <a:br>
              <a:rPr lang="en-US" sz="2000" dirty="0">
                <a:latin typeface="Avenir Next" panose="020B0503020202020204" pitchFamily="34" charset="0"/>
              </a:rPr>
            </a:br>
            <a:endParaRPr lang="en-US" sz="2000"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I can and will provide feedback and advice on your drafts prior to the </a:t>
            </a:r>
            <a:r>
              <a:rPr lang="en-US" sz="2000" b="1" dirty="0">
                <a:latin typeface="Avenir Next" panose="020B0503020202020204" pitchFamily="34" charset="0"/>
              </a:rPr>
              <a:t>October 15 </a:t>
            </a:r>
            <a:r>
              <a:rPr lang="en-US" sz="2000" dirty="0">
                <a:latin typeface="Avenir Next" panose="020B0503020202020204" pitchFamily="34" charset="0"/>
              </a:rPr>
              <a:t>due date, but I cannot tell you what will ensure that your application will be approved by the committee. I do not live inside the minds of the six voting committee members.</a:t>
            </a:r>
            <a:br>
              <a:rPr lang="en-US" sz="2000" dirty="0">
                <a:latin typeface="Avenir Next" panose="020B0503020202020204" pitchFamily="34" charset="0"/>
              </a:rPr>
            </a:br>
            <a:br>
              <a:rPr lang="en-US" sz="1200" dirty="0">
                <a:latin typeface="Avenir Next" panose="020B0503020202020204" pitchFamily="34" charset="0"/>
              </a:rPr>
            </a:br>
            <a:r>
              <a:rPr lang="en-US" sz="2000" dirty="0">
                <a:latin typeface="Avenir Next" panose="020B0503020202020204" pitchFamily="34" charset="0"/>
              </a:rPr>
              <a:t>However, I </a:t>
            </a:r>
            <a:r>
              <a:rPr lang="en-US" sz="2000" u="sng" dirty="0">
                <a:latin typeface="Avenir Next" panose="020B0503020202020204" pitchFamily="34" charset="0"/>
              </a:rPr>
              <a:t>can</a:t>
            </a:r>
            <a:r>
              <a:rPr lang="en-US" sz="2000" dirty="0">
                <a:latin typeface="Avenir Next" panose="020B0503020202020204" pitchFamily="34" charset="0"/>
              </a:rPr>
              <a:t> provide advice based on what I know from my years of experience as co-chair of the committee.</a:t>
            </a:r>
            <a:br>
              <a:rPr lang="en-US" sz="2000" dirty="0">
                <a:latin typeface="Avenir Next" panose="020B0503020202020204" pitchFamily="34" charset="0"/>
              </a:rPr>
            </a:br>
            <a:br>
              <a:rPr lang="en-US" sz="1200" dirty="0">
                <a:latin typeface="Avenir Next" panose="020B0503020202020204" pitchFamily="34" charset="0"/>
              </a:rPr>
            </a:br>
            <a:r>
              <a:rPr lang="en-US" sz="2000" dirty="0">
                <a:latin typeface="Avenir Next" panose="020B0503020202020204" pitchFamily="34" charset="0"/>
              </a:rPr>
              <a:t>Just keep in mind that I am not the person you have to convince. I share some advice here, but my overall advice is to remember that you are presenting an argument that your application should be approved, and arguments are best supported with specific, solid reasoning and documentation.</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2"/>
          <a:srcRect/>
          <a:stretch/>
        </p:blipFill>
        <p:spPr>
          <a:xfrm>
            <a:off x="8987044" y="519590"/>
            <a:ext cx="2548939" cy="1750272"/>
          </a:xfrm>
          <a:prstGeom prst="rect">
            <a:avLst/>
          </a:prstGeom>
        </p:spPr>
      </p:pic>
    </p:spTree>
    <p:extLst>
      <p:ext uri="{BB962C8B-B14F-4D97-AF65-F5344CB8AC3E}">
        <p14:creationId xmlns:p14="http://schemas.microsoft.com/office/powerpoint/2010/main" val="36445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6063198"/>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dirty="0"/>
          </a:p>
          <a:p>
            <a:pPr lvl="1"/>
            <a:r>
              <a:rPr lang="en-US" sz="2400" b="1" u="sng" dirty="0">
                <a:solidFill>
                  <a:srgbClr val="941100"/>
                </a:solidFill>
                <a:latin typeface="Avenir Next" panose="020B0503020202020204" pitchFamily="34" charset="0"/>
              </a:rPr>
              <a:t>Info &amp; Advice</a:t>
            </a:r>
          </a:p>
          <a:p>
            <a:pPr lvl="1"/>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Provide contact info, previous sabbaticals or leaves of absence, </a:t>
            </a:r>
            <a:br>
              <a:rPr lang="en-US" sz="2000" dirty="0">
                <a:latin typeface="Avenir Next" panose="020B0503020202020204" pitchFamily="34" charset="0"/>
              </a:rPr>
            </a:br>
            <a:r>
              <a:rPr lang="en-US" sz="2000" dirty="0">
                <a:latin typeface="Avenir Next" panose="020B0503020202020204" pitchFamily="34" charset="0"/>
              </a:rPr>
              <a:t>and list preferences: spring, fall, or full year. Do not list a full year</a:t>
            </a:r>
            <a:br>
              <a:rPr lang="en-US" sz="2000" dirty="0">
                <a:latin typeface="Avenir Next" panose="020B0503020202020204" pitchFamily="34" charset="0"/>
              </a:rPr>
            </a:br>
            <a:r>
              <a:rPr lang="en-US" sz="2000" dirty="0">
                <a:latin typeface="Avenir Next" panose="020B0503020202020204" pitchFamily="34" charset="0"/>
              </a:rPr>
              <a:t>if you don’t want it (if awarded a full year, you </a:t>
            </a:r>
            <a:r>
              <a:rPr lang="en-US" sz="2000" u="sng" dirty="0">
                <a:latin typeface="Avenir Next" panose="020B0503020202020204" pitchFamily="34" charset="0"/>
              </a:rPr>
              <a:t>must</a:t>
            </a:r>
            <a:r>
              <a:rPr lang="en-US" sz="2000" dirty="0">
                <a:latin typeface="Avenir Next" panose="020B0503020202020204" pitchFamily="34" charset="0"/>
              </a:rPr>
              <a:t> take a full year at half pay).</a:t>
            </a:r>
          </a:p>
          <a:p>
            <a:pPr lvl="1"/>
            <a:endParaRPr lang="en-US" sz="2000" dirty="0">
              <a:latin typeface="Avenir Next" panose="020B0503020202020204" pitchFamily="34" charset="0"/>
            </a:endParaRPr>
          </a:p>
          <a:p>
            <a:pPr lvl="1"/>
            <a:r>
              <a:rPr lang="en-US" sz="2400" b="1" u="sng" dirty="0">
                <a:solidFill>
                  <a:srgbClr val="941100"/>
                </a:solidFill>
                <a:latin typeface="Avenir Next" panose="020B0503020202020204" pitchFamily="34" charset="0"/>
              </a:rPr>
              <a:t>Info &amp; Advice</a:t>
            </a:r>
            <a:br>
              <a:rPr lang="en-US" sz="2400" b="1" u="sng" dirty="0">
                <a:solidFill>
                  <a:srgbClr val="941100"/>
                </a:solidFill>
                <a:latin typeface="Avenir Next" panose="020B0503020202020204" pitchFamily="34" charset="0"/>
              </a:rPr>
            </a:br>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Top three reasons why applications are unsuccessful: </a:t>
            </a:r>
          </a:p>
          <a:p>
            <a:pPr marL="800100" lvl="1" indent="-342900">
              <a:buFont typeface="Arial" panose="020B0604020202020204" pitchFamily="34" charset="0"/>
              <a:buChar char="•"/>
            </a:pPr>
            <a:endParaRPr lang="en-US" sz="1400" dirty="0">
              <a:latin typeface="Avenir Next" panose="020B0503020202020204" pitchFamily="34" charset="0"/>
            </a:endParaRPr>
          </a:p>
          <a:p>
            <a:pPr marL="914400" lvl="1" indent="-457200">
              <a:buFont typeface="+mj-lt"/>
              <a:buAutoNum type="arabicPeriod"/>
            </a:pPr>
            <a:r>
              <a:rPr lang="en-US" sz="2000" dirty="0">
                <a:latin typeface="Avenir Next" panose="020B0503020202020204" pitchFamily="34" charset="0"/>
              </a:rPr>
              <a:t>Proposed project is </a:t>
            </a:r>
            <a:r>
              <a:rPr lang="en-US" sz="2000" b="1" dirty="0">
                <a:solidFill>
                  <a:srgbClr val="941100"/>
                </a:solidFill>
                <a:latin typeface="Avenir Next" panose="020B0503020202020204" pitchFamily="34" charset="0"/>
              </a:rPr>
              <a:t>not directly related to your work </a:t>
            </a:r>
            <a:r>
              <a:rPr lang="en-US" sz="2000" dirty="0">
                <a:latin typeface="Avenir Next" panose="020B0503020202020204" pitchFamily="34" charset="0"/>
              </a:rPr>
              <a:t>duties or</a:t>
            </a:r>
            <a:r>
              <a:rPr lang="en-US" sz="2000" b="1" dirty="0">
                <a:solidFill>
                  <a:srgbClr val="941100"/>
                </a:solidFill>
                <a:latin typeface="Avenir Next" panose="020B0503020202020204" pitchFamily="34" charset="0"/>
              </a:rPr>
              <a:t> </a:t>
            </a:r>
            <a:r>
              <a:rPr lang="en-US" sz="2000" dirty="0">
                <a:latin typeface="Avenir Next" panose="020B0503020202020204" pitchFamily="34" charset="0"/>
              </a:rPr>
              <a:t>is</a:t>
            </a:r>
            <a:r>
              <a:rPr lang="en-US" sz="2000" b="1" dirty="0">
                <a:solidFill>
                  <a:srgbClr val="941100"/>
                </a:solidFill>
                <a:latin typeface="Avenir Next" panose="020B0503020202020204" pitchFamily="34" charset="0"/>
              </a:rPr>
              <a:t> inappropriate in amount of work </a:t>
            </a:r>
            <a:r>
              <a:rPr lang="en-US" sz="2000" dirty="0">
                <a:latin typeface="Avenir Next" panose="020B0503020202020204" pitchFamily="34" charset="0"/>
              </a:rPr>
              <a:t>(it fails to go above &amp; beyond job description; it’s not more than 35 hours/week of work; less often it might be too ambitious)</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Most proposals that fail are because they don’t rise to the level of a full semester of work. Be clear and as detailed as possible about the work involved. E.g., make plain this could not be done with a light load semester. </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2"/>
          <a:srcRect/>
          <a:stretch/>
        </p:blipFill>
        <p:spPr>
          <a:xfrm>
            <a:off x="8987044" y="476558"/>
            <a:ext cx="2548939" cy="1750272"/>
          </a:xfrm>
          <a:prstGeom prst="rect">
            <a:avLst/>
          </a:prstGeom>
        </p:spPr>
      </p:pic>
    </p:spTree>
    <p:extLst>
      <p:ext uri="{BB962C8B-B14F-4D97-AF65-F5344CB8AC3E}">
        <p14:creationId xmlns:p14="http://schemas.microsoft.com/office/powerpoint/2010/main" val="12665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5786199"/>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Overview</a:t>
            </a:r>
            <a:br>
              <a:rPr lang="en-US" sz="3600" dirty="0">
                <a:latin typeface="Franklin Gothic Medium" panose="020B0603020102020204" pitchFamily="34" charset="0"/>
              </a:rPr>
            </a:br>
            <a:endParaRPr lang="en-US" sz="2000" dirty="0">
              <a:latin typeface="Avenir Next" panose="020B0503020202020204" pitchFamily="34" charset="0"/>
            </a:endParaRPr>
          </a:p>
          <a:p>
            <a:pPr lvl="1"/>
            <a:r>
              <a:rPr lang="en-US" sz="2400" b="1" u="sng" dirty="0">
                <a:solidFill>
                  <a:srgbClr val="941100"/>
                </a:solidFill>
                <a:latin typeface="Avenir Next" panose="020B0503020202020204" pitchFamily="34" charset="0"/>
              </a:rPr>
              <a:t>Info &amp; Advice</a:t>
            </a:r>
          </a:p>
          <a:p>
            <a:pPr lvl="1"/>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Top three reasons why applications are unsuccessful: </a:t>
            </a:r>
          </a:p>
          <a:p>
            <a:pPr marL="800100" lvl="1" indent="-342900">
              <a:buFont typeface="Arial" panose="020B0604020202020204" pitchFamily="34" charset="0"/>
              <a:buChar char="•"/>
            </a:pPr>
            <a:endParaRPr lang="en-US" sz="1400" dirty="0">
              <a:latin typeface="Avenir Next" panose="020B0503020202020204" pitchFamily="34" charset="0"/>
            </a:endParaRPr>
          </a:p>
          <a:p>
            <a:pPr marL="914400" lvl="1" indent="-457200">
              <a:buFont typeface="+mj-lt"/>
              <a:buAutoNum type="arabicPeriod" startAt="2"/>
            </a:pPr>
            <a:r>
              <a:rPr lang="en-US" sz="2000" dirty="0">
                <a:latin typeface="Avenir Next" panose="020B0503020202020204" pitchFamily="34" charset="0"/>
              </a:rPr>
              <a:t>The </a:t>
            </a:r>
            <a:r>
              <a:rPr lang="en-US" sz="2000" b="1" dirty="0">
                <a:solidFill>
                  <a:srgbClr val="941100"/>
                </a:solidFill>
                <a:latin typeface="Avenir Next" panose="020B0503020202020204" pitchFamily="34" charset="0"/>
              </a:rPr>
              <a:t>timeline is missing or problematic</a:t>
            </a:r>
            <a:r>
              <a:rPr lang="en-US" sz="2000" dirty="0">
                <a:latin typeface="Avenir Next" panose="020B0503020202020204" pitchFamily="34" charset="0"/>
              </a:rPr>
              <a:t>, doesn’t show sufficient preparatory work, actual sabbatical-semester work (weekly, biweekly, or at least month), and/or any follow up. Committee looks for clarity and attention to detail. Include summer or winter work before and after sabbatical too.</a:t>
            </a:r>
            <a:br>
              <a:rPr lang="en-US" sz="2000" dirty="0">
                <a:latin typeface="Avenir Next" panose="020B0503020202020204" pitchFamily="34" charset="0"/>
              </a:rPr>
            </a:br>
            <a:endParaRPr lang="en-US" sz="2000" dirty="0">
              <a:latin typeface="Avenir Next" panose="020B0503020202020204" pitchFamily="34" charset="0"/>
            </a:endParaRPr>
          </a:p>
          <a:p>
            <a:pPr marL="914400" lvl="1" indent="-457200">
              <a:buFont typeface="+mj-lt"/>
              <a:buAutoNum type="arabicPeriod" startAt="2"/>
            </a:pPr>
            <a:r>
              <a:rPr lang="en-US" sz="2000" dirty="0">
                <a:latin typeface="Avenir Next" panose="020B0503020202020204" pitchFamily="34" charset="0"/>
              </a:rPr>
              <a:t>The project benefit to applicant (focus on your development) and/or to college (focus on others) is </a:t>
            </a:r>
            <a:r>
              <a:rPr lang="en-US" sz="2000" b="1" dirty="0">
                <a:solidFill>
                  <a:srgbClr val="941100"/>
                </a:solidFill>
                <a:latin typeface="Avenir Next" panose="020B0503020202020204" pitchFamily="34" charset="0"/>
              </a:rPr>
              <a:t>insufficiently convincing</a:t>
            </a:r>
            <a:r>
              <a:rPr lang="en-US" sz="2000" dirty="0">
                <a:latin typeface="Avenir Next" panose="020B0503020202020204" pitchFamily="34" charset="0"/>
              </a:rPr>
              <a:t>. </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If anything, over-emphasize </a:t>
            </a:r>
            <a:r>
              <a:rPr lang="en-US" sz="2000" u="sng" dirty="0">
                <a:latin typeface="Avenir Next" panose="020B0503020202020204" pitchFamily="34" charset="0"/>
              </a:rPr>
              <a:t>specific</a:t>
            </a:r>
            <a:r>
              <a:rPr lang="en-US" sz="2000" dirty="0">
                <a:latin typeface="Avenir Next" panose="020B0503020202020204" pitchFamily="34" charset="0"/>
              </a:rPr>
              <a:t> benefits to the college. Committee wants to see measurable outcomes. Connect to the </a:t>
            </a:r>
            <a:r>
              <a:rPr lang="en-US" sz="2000" dirty="0">
                <a:latin typeface="Avenir Next" panose="020B0503020202020204" pitchFamily="34" charset="0"/>
                <a:hlinkClick r:id="rId2"/>
              </a:rPr>
              <a:t>current strategic plan</a:t>
            </a:r>
            <a:r>
              <a:rPr lang="en-US" sz="2000" dirty="0">
                <a:latin typeface="Avenir Next" panose="020B0503020202020204" pitchFamily="34" charset="0"/>
              </a:rPr>
              <a:t> (next slide). What “product” are you bringing back? What would you share with colleagues and how? How will your work benefits colleagues and/or especially students?</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76558"/>
            <a:ext cx="2548939" cy="1750272"/>
          </a:xfrm>
          <a:prstGeom prst="rect">
            <a:avLst/>
          </a:prstGeom>
        </p:spPr>
      </p:pic>
    </p:spTree>
    <p:extLst>
      <p:ext uri="{BB962C8B-B14F-4D97-AF65-F5344CB8AC3E}">
        <p14:creationId xmlns:p14="http://schemas.microsoft.com/office/powerpoint/2010/main" val="275963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pic>
        <p:nvPicPr>
          <p:cNvPr id="2" name="Content Placeholder 4" descr="SCCC Strategic Plan 2022-27: Institutional Goals and Strategic Objectives">
            <a:hlinkClick r:id="rId2"/>
            <a:extLst>
              <a:ext uri="{FF2B5EF4-FFF2-40B4-BE49-F238E27FC236}">
                <a16:creationId xmlns:a16="http://schemas.microsoft.com/office/drawing/2014/main" id="{8BC238F5-4785-B48F-7A8F-998FB4D945AF}"/>
              </a:ext>
            </a:extLst>
          </p:cNvPr>
          <p:cNvPicPr>
            <a:picLocks noChangeAspect="1"/>
          </p:cNvPicPr>
          <p:nvPr/>
        </p:nvPicPr>
        <p:blipFill>
          <a:blip r:embed="rId3"/>
          <a:stretch>
            <a:fillRect/>
          </a:stretch>
        </p:blipFill>
        <p:spPr>
          <a:xfrm>
            <a:off x="309127" y="388708"/>
            <a:ext cx="11516637" cy="6128203"/>
          </a:xfrm>
          <a:prstGeom prst="rect">
            <a:avLst/>
          </a:prstGeom>
        </p:spPr>
      </p:pic>
      <p:sp>
        <p:nvSpPr>
          <p:cNvPr id="3" name="TextBox 2">
            <a:extLst>
              <a:ext uri="{FF2B5EF4-FFF2-40B4-BE49-F238E27FC236}">
                <a16:creationId xmlns:a16="http://schemas.microsoft.com/office/drawing/2014/main" id="{133E816D-6938-5348-A36B-CFDAB304300A}"/>
              </a:ext>
            </a:extLst>
          </p:cNvPr>
          <p:cNvSpPr txBox="1"/>
          <p:nvPr/>
        </p:nvSpPr>
        <p:spPr>
          <a:xfrm>
            <a:off x="1626197" y="1086522"/>
            <a:ext cx="8939605" cy="338554"/>
          </a:xfrm>
          <a:prstGeom prst="rect">
            <a:avLst/>
          </a:prstGeom>
          <a:noFill/>
        </p:spPr>
        <p:txBody>
          <a:bodyPr wrap="square" rtlCol="0">
            <a:spAutoFit/>
          </a:bodyPr>
          <a:lstStyle/>
          <a:p>
            <a:r>
              <a:rPr lang="en-US" sz="1600" dirty="0">
                <a:solidFill>
                  <a:srgbClr val="0432FF"/>
                </a:solidFill>
                <a:hlinkClick r:id="rId2"/>
              </a:rPr>
              <a:t>sunysuffolk.edu/about-suffolk/office-of-planning-and-institutional-effectiveness/strategic-plan/2022-2027</a:t>
            </a:r>
            <a:endParaRPr lang="en-US" sz="1600" dirty="0">
              <a:solidFill>
                <a:srgbClr val="0432FF"/>
              </a:solidFill>
            </a:endParaRPr>
          </a:p>
        </p:txBody>
      </p:sp>
    </p:spTree>
    <p:extLst>
      <p:ext uri="{BB962C8B-B14F-4D97-AF65-F5344CB8AC3E}">
        <p14:creationId xmlns:p14="http://schemas.microsoft.com/office/powerpoint/2010/main" val="68660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1247</Words>
  <Application>Microsoft Macintosh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vt:lpstr>
      <vt:lpstr>Calibri</vt:lpstr>
      <vt:lpstr>Calibri Light</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Membership Meeting Agenda July 30,2020</dc:title>
  <dc:creator>Microsoft Office User</dc:creator>
  <cp:lastModifiedBy>Cynthia Eaton</cp:lastModifiedBy>
  <cp:revision>185</cp:revision>
  <dcterms:created xsi:type="dcterms:W3CDTF">2020-07-26T17:45:00Z</dcterms:created>
  <dcterms:modified xsi:type="dcterms:W3CDTF">2024-09-04T16:14:41Z</dcterms:modified>
</cp:coreProperties>
</file>